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2/1/2026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Propulsion Motor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1 February 2026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2026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E176-C26B-5BAE-A291-B65F9DCF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5B9F-74F2-E6B6-72A6-5A40E0D69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38306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High power components may require cooling</a:t>
            </a:r>
          </a:p>
          <a:p>
            <a:pPr lvl="1"/>
            <a:r>
              <a:rPr lang="en-US" dirty="0"/>
              <a:t>Motor</a:t>
            </a:r>
          </a:p>
          <a:p>
            <a:pPr lvl="1"/>
            <a:r>
              <a:rPr lang="en-US" dirty="0"/>
              <a:t>Motor drive</a:t>
            </a:r>
          </a:p>
          <a:p>
            <a:pPr lvl="1"/>
            <a:r>
              <a:rPr lang="en-US" dirty="0"/>
              <a:t>Dynamic braking resistor</a:t>
            </a:r>
          </a:p>
          <a:p>
            <a:pPr lvl="1"/>
            <a:r>
              <a:rPr lang="en-US" dirty="0"/>
              <a:t>Electrical Filter</a:t>
            </a:r>
          </a:p>
          <a:p>
            <a:r>
              <a:rPr lang="en-US" dirty="0"/>
              <a:t>May have multiple “loops”</a:t>
            </a:r>
          </a:p>
          <a:p>
            <a:pPr lvl="1"/>
            <a:r>
              <a:rPr lang="en-US" dirty="0"/>
              <a:t>Air</a:t>
            </a:r>
          </a:p>
          <a:p>
            <a:pPr lvl="1"/>
            <a:r>
              <a:rPr lang="en-US" dirty="0"/>
              <a:t>Glycol-water mixtures</a:t>
            </a:r>
          </a:p>
          <a:p>
            <a:pPr lvl="1"/>
            <a:r>
              <a:rPr lang="en-US" dirty="0"/>
              <a:t>Fresh water</a:t>
            </a:r>
          </a:p>
          <a:p>
            <a:pPr lvl="1"/>
            <a:r>
              <a:rPr lang="en-US" dirty="0"/>
              <a:t>Sea water (intake and discharge overboard)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9DD96-DAEA-4126-A049-5804B328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8C35C-EB99-A1B9-248C-16FA23A3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4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B673-DA5B-5731-0441-8A6BDB71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and Control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7989-EA2A-E85F-66F8-43090828C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0918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Functions:</a:t>
            </a:r>
          </a:p>
          <a:p>
            <a:pPr lvl="1"/>
            <a:r>
              <a:rPr lang="en-US" dirty="0"/>
              <a:t>Coordinate embedded controllers.</a:t>
            </a:r>
          </a:p>
          <a:p>
            <a:pPr lvl="1"/>
            <a:r>
              <a:rPr lang="en-US" dirty="0"/>
              <a:t>Monitor sensors.</a:t>
            </a:r>
          </a:p>
          <a:p>
            <a:pPr lvl="1"/>
            <a:r>
              <a:rPr lang="en-US" dirty="0"/>
              <a:t>Interact with overall ship-wide machinery control system.</a:t>
            </a:r>
          </a:p>
          <a:p>
            <a:pPr lvl="1"/>
            <a:r>
              <a:rPr lang="en-US" dirty="0"/>
              <a:t>Implement control modes.</a:t>
            </a:r>
          </a:p>
          <a:p>
            <a:pPr lvl="1"/>
            <a:r>
              <a:rPr lang="en-US" dirty="0"/>
              <a:t>Establish set-points for the embedded controllers.</a:t>
            </a:r>
          </a:p>
          <a:p>
            <a:r>
              <a:rPr lang="en-US" dirty="0"/>
              <a:t>May be …</a:t>
            </a:r>
          </a:p>
          <a:p>
            <a:pPr lvl="1"/>
            <a:r>
              <a:rPr lang="en-US" dirty="0"/>
              <a:t>Integrated with the motor drive controller.</a:t>
            </a:r>
          </a:p>
          <a:p>
            <a:pPr lvl="1"/>
            <a:r>
              <a:rPr lang="en-US" dirty="0"/>
              <a:t>Stand alone.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61C6-3BB1-430A-A99E-B25436FC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11017-6E33-360E-FB68-087B1987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5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81FE-5C49-A632-0F2E-0044CF596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4003-39E1-96B5-A25A-AF75CC8F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343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Constant Power</a:t>
            </a:r>
          </a:p>
          <a:p>
            <a:pPr lvl="1"/>
            <a:r>
              <a:rPr lang="en-US" dirty="0"/>
              <a:t>Normal conditions when precise speed control not required.</a:t>
            </a:r>
          </a:p>
          <a:p>
            <a:pPr lvl="1"/>
            <a:r>
              <a:rPr lang="en-US" dirty="0"/>
              <a:t>Appropriate for use in heavy seas.</a:t>
            </a:r>
          </a:p>
          <a:p>
            <a:pPr lvl="1"/>
            <a:r>
              <a:rPr lang="en-US" dirty="0"/>
              <a:t>Reduces impact on prime mover.</a:t>
            </a:r>
          </a:p>
          <a:p>
            <a:r>
              <a:rPr lang="en-US" dirty="0"/>
              <a:t>Constant Speed</a:t>
            </a:r>
          </a:p>
          <a:p>
            <a:pPr lvl="1"/>
            <a:r>
              <a:rPr lang="en-US" dirty="0"/>
              <a:t>Used when precise speed control needed.</a:t>
            </a:r>
          </a:p>
          <a:p>
            <a:pPr lvl="1"/>
            <a:r>
              <a:rPr lang="en-US" dirty="0"/>
              <a:t>Appropriate for underway replenishment.</a:t>
            </a:r>
          </a:p>
          <a:p>
            <a:r>
              <a:rPr lang="en-US" dirty="0"/>
              <a:t>Constant Torque</a:t>
            </a:r>
          </a:p>
          <a:p>
            <a:pPr lvl="1"/>
            <a:r>
              <a:rPr lang="en-US" dirty="0"/>
              <a:t>Used when constant power could result in over torquing the shaft.</a:t>
            </a:r>
          </a:p>
          <a:p>
            <a:pPr lvl="1"/>
            <a:r>
              <a:rPr lang="en-US" dirty="0"/>
              <a:t>Appropriate for use in very high sea states, debris laden water, and ice laden water.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2084E-E49E-1C3B-F6A4-8D46E6F6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B2DE4-95E5-3C6B-6415-2F644CCD3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593" y="1191801"/>
            <a:ext cx="5099407" cy="3824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E217C-0611-A0F8-F24C-F10E335B4E0E}"/>
              </a:ext>
            </a:extLst>
          </p:cNvPr>
          <p:cNvSpPr txBox="1"/>
          <p:nvPr/>
        </p:nvSpPr>
        <p:spPr>
          <a:xfrm>
            <a:off x="7983020" y="5016356"/>
            <a:ext cx="42089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Coast Guard Cutter Polar Star (WAGB 10) transits through pack ice (USCG Photo)</a:t>
            </a:r>
          </a:p>
        </p:txBody>
      </p:sp>
    </p:spTree>
    <p:extLst>
      <p:ext uri="{BB962C8B-B14F-4D97-AF65-F5344CB8AC3E}">
        <p14:creationId xmlns:p14="http://schemas.microsoft.com/office/powerpoint/2010/main" val="38467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DD95-1D29-8359-08A0-CDA4B360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Shaft Grounding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BD58D-7A97-2864-390D-6C919083C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26987" cy="4351338"/>
          </a:xfrm>
        </p:spPr>
        <p:txBody>
          <a:bodyPr/>
          <a:lstStyle/>
          <a:p>
            <a:r>
              <a:rPr lang="en-US" dirty="0"/>
              <a:t>Used to limit galvanic corrosion of the shaft and propeller.</a:t>
            </a:r>
          </a:p>
          <a:p>
            <a:r>
              <a:rPr lang="en-US" dirty="0"/>
              <a:t>Shaft grounding system often employ a metallic brush on the shaft that is electrically connected to the hull of the ship.</a:t>
            </a:r>
          </a:p>
          <a:p>
            <a:r>
              <a:rPr lang="en-US" dirty="0"/>
              <a:t>Shafts may include an insulating coupling to prevent the flow of shaft currents.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9D235-91DB-3441-B0C5-94F51871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66030-994A-ABCE-F21E-BD6B3E50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1831-4ABC-B495-0CA2-FCDF4413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0585-4060-62B6-E74B-10A6B6B03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0276" cy="4351338"/>
          </a:xfrm>
        </p:spPr>
        <p:txBody>
          <a:bodyPr/>
          <a:lstStyle/>
          <a:p>
            <a:r>
              <a:rPr lang="en-US" dirty="0"/>
              <a:t>Interconnect electrical interfaces of equipment.</a:t>
            </a:r>
          </a:p>
          <a:p>
            <a:r>
              <a:rPr lang="en-US" dirty="0"/>
              <a:t>Incorporate design features to …</a:t>
            </a:r>
          </a:p>
          <a:p>
            <a:pPr lvl="1"/>
            <a:r>
              <a:rPr lang="en-US" dirty="0"/>
              <a:t>Mitigate the impact of common-mode currents.</a:t>
            </a:r>
          </a:p>
          <a:p>
            <a:pPr lvl="1"/>
            <a:r>
              <a:rPr lang="en-US" dirty="0"/>
              <a:t>Control the electric field within insulation to maximize insulation life.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ACC5D-8128-283F-2626-97C47270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B5B31-E113-177E-38E1-5B39556D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6ACF-6E35-C141-CD8C-61A7D1147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EFAB8-88FC-5D2F-61A9-40C37F637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151689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Motors, Motor Drives, Propulsion Transformers</a:t>
            </a:r>
          </a:p>
          <a:p>
            <a:pPr lvl="1"/>
            <a:r>
              <a:rPr lang="en-US" dirty="0"/>
              <a:t>No load losses.</a:t>
            </a:r>
          </a:p>
          <a:p>
            <a:pPr lvl="1"/>
            <a:r>
              <a:rPr lang="en-US" dirty="0"/>
              <a:t>Losses proportional to current squared.</a:t>
            </a:r>
          </a:p>
          <a:p>
            <a:pPr lvl="1"/>
            <a:r>
              <a:rPr lang="en-US" dirty="0"/>
              <a:t>Losses may be reduced by using multiple motors and motor drives on the same shaft – use only one motor and drive at low power levels.</a:t>
            </a:r>
          </a:p>
          <a:p>
            <a:r>
              <a:rPr lang="en-US" dirty="0"/>
              <a:t>Electrical Filters</a:t>
            </a:r>
          </a:p>
          <a:p>
            <a:pPr lvl="1"/>
            <a:r>
              <a:rPr lang="en-US" dirty="0"/>
              <a:t>No load losses.</a:t>
            </a:r>
          </a:p>
          <a:p>
            <a:pPr lvl="1"/>
            <a:r>
              <a:rPr lang="en-US" dirty="0"/>
              <a:t>Losses proportional to non-fundamental frequency current components squared.</a:t>
            </a:r>
          </a:p>
          <a:p>
            <a:r>
              <a:rPr lang="en-US" dirty="0"/>
              <a:t>Shaft Bearings and Thrust Bearings</a:t>
            </a:r>
          </a:p>
          <a:p>
            <a:pPr lvl="1"/>
            <a:r>
              <a:rPr lang="en-US" dirty="0"/>
              <a:t>Very low losses.</a:t>
            </a:r>
          </a:p>
          <a:p>
            <a:r>
              <a:rPr lang="en-US" dirty="0"/>
              <a:t>Cooling Systems</a:t>
            </a:r>
          </a:p>
          <a:p>
            <a:pPr lvl="1"/>
            <a:r>
              <a:rPr lang="en-US" dirty="0"/>
              <a:t>Power consumed by the cooling system is usually considered a loss.</a:t>
            </a:r>
          </a:p>
          <a:p>
            <a:pPr lvl="1"/>
            <a:r>
              <a:rPr lang="en-US" dirty="0"/>
              <a:t>Losses can be considerable at low power levels.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CDD8-C2FD-AF96-4E80-7E728A05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</p:spTree>
    <p:extLst>
      <p:ext uri="{BB962C8B-B14F-4D97-AF65-F5344CB8AC3E}">
        <p14:creationId xmlns:p14="http://schemas.microsoft.com/office/powerpoint/2010/main" val="228285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03F9-4ECF-8112-B18E-9E3E5869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17C50-149F-BA12-124F-53615044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Objective: minimize losses at ship speeds that the ship operates for long periods of time.</a:t>
            </a:r>
          </a:p>
          <a:p>
            <a:r>
              <a:rPr lang="en-US" dirty="0"/>
              <a:t>If operate most of time at high speed, then high full-power efficiency is beneficial.</a:t>
            </a:r>
          </a:p>
          <a:p>
            <a:r>
              <a:rPr lang="en-US" dirty="0"/>
              <a:t>If operate most of time at low speed, then part-load efficiency is very important.</a:t>
            </a:r>
          </a:p>
          <a:p>
            <a:pPr lvl="1"/>
            <a:r>
              <a:rPr lang="en-US" dirty="0"/>
              <a:t>Multiple motors and motor drives per shaft.</a:t>
            </a:r>
          </a:p>
          <a:p>
            <a:pPr lvl="1"/>
            <a:r>
              <a:rPr lang="en-US" dirty="0"/>
              <a:t>Motors with better part load efficiency.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A090-65E0-DF09-3684-FBD41F28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</p:spTree>
    <p:extLst>
      <p:ext uri="{BB962C8B-B14F-4D97-AF65-F5344CB8AC3E}">
        <p14:creationId xmlns:p14="http://schemas.microsoft.com/office/powerpoint/2010/main" val="29885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67823"/>
              </p:ext>
            </p:extLst>
          </p:nvPr>
        </p:nvGraphicFramePr>
        <p:xfrm>
          <a:off x="1234911" y="1690688"/>
          <a:ext cx="10118889" cy="3291840"/>
        </p:xfrm>
        <a:graphic>
          <a:graphicData uri="http://schemas.openxmlformats.org/drawingml/2006/table">
            <a:tbl>
              <a:tblPr/>
              <a:tblGrid>
                <a:gridCol w="7415794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components comprise a Propulsion Motor subsystem?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the impact of operational profiles on propulsion motor subsystem design?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control modes for a propulsion motor and when should each be used?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sources of losses in a propulsion motor and how are they calculated?	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Apply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15D9-38E8-E847-C008-DB111097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3EC9-ED34-0D80-5096-3AF68426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 propulsion motor subsystem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B1BA-76AB-1178-AB8E-7DD8FC0B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069440" cy="46656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Propulsion Motor</a:t>
            </a:r>
          </a:p>
          <a:p>
            <a:r>
              <a:rPr lang="en-US" dirty="0"/>
              <a:t>Motor Drive</a:t>
            </a:r>
          </a:p>
          <a:p>
            <a:r>
              <a:rPr lang="en-US" dirty="0"/>
              <a:t>Propulsion Transformer</a:t>
            </a:r>
          </a:p>
          <a:p>
            <a:r>
              <a:rPr lang="en-US" dirty="0"/>
              <a:t>Electrical Filters</a:t>
            </a:r>
          </a:p>
          <a:p>
            <a:r>
              <a:rPr lang="en-US" dirty="0"/>
              <a:t>Dynamic Braking Resistor</a:t>
            </a:r>
          </a:p>
          <a:p>
            <a:r>
              <a:rPr lang="en-US" dirty="0"/>
              <a:t>Shaft Bearings</a:t>
            </a:r>
          </a:p>
          <a:p>
            <a:r>
              <a:rPr lang="en-US" dirty="0"/>
              <a:t>Thrust Bearing</a:t>
            </a:r>
          </a:p>
          <a:p>
            <a:r>
              <a:rPr lang="en-US" dirty="0"/>
              <a:t>Cooling System</a:t>
            </a:r>
          </a:p>
          <a:p>
            <a:r>
              <a:rPr lang="en-US" dirty="0"/>
              <a:t>Monitoring and Control System</a:t>
            </a:r>
          </a:p>
          <a:p>
            <a:r>
              <a:rPr lang="en-US" dirty="0"/>
              <a:t>Shaft Grounding System</a:t>
            </a:r>
          </a:p>
          <a:p>
            <a:r>
              <a:rPr lang="en-US" dirty="0"/>
              <a:t>Cables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F9025-35DC-1B4F-A535-D7FF98520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7AA7F-FFC9-5ADE-2E0A-376F7CE67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5" y="2018760"/>
            <a:ext cx="6285537" cy="30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1D55B-7A18-2349-2EAA-EE552111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AF4D-1595-C59C-415A-1A4F643D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Propulsion Motors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27A7B-28D4-E25C-2613-49DE62AEB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07560"/>
            <a:ext cx="8603751" cy="516790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Synchronous Motors</a:t>
            </a:r>
          </a:p>
          <a:p>
            <a:pPr lvl="1"/>
            <a:r>
              <a:rPr lang="en-US" dirty="0"/>
              <a:t>Most common</a:t>
            </a:r>
          </a:p>
          <a:p>
            <a:pPr lvl="1"/>
            <a:r>
              <a:rPr lang="en-US" dirty="0"/>
              <a:t>Rotating field coil powered by exciter</a:t>
            </a:r>
          </a:p>
          <a:p>
            <a:pPr lvl="1"/>
            <a:r>
              <a:rPr lang="en-US" dirty="0"/>
              <a:t>Shaft speed proportional to frequency of power provided to it.</a:t>
            </a:r>
          </a:p>
          <a:p>
            <a:r>
              <a:rPr lang="en-US" dirty="0"/>
              <a:t>Permanent Magnet Motors</a:t>
            </a:r>
          </a:p>
          <a:p>
            <a:pPr lvl="1"/>
            <a:r>
              <a:rPr lang="en-US" dirty="0"/>
              <a:t>Synchronous motor with field coil replaced by permanent magnet</a:t>
            </a:r>
          </a:p>
          <a:p>
            <a:pPr lvl="1"/>
            <a:r>
              <a:rPr lang="en-US" dirty="0"/>
              <a:t>More power dense and efficient than synchronous motor</a:t>
            </a:r>
          </a:p>
          <a:p>
            <a:pPr lvl="1"/>
            <a:r>
              <a:rPr lang="en-US" dirty="0"/>
              <a:t>Usually more expense than synchronous motor</a:t>
            </a:r>
          </a:p>
          <a:p>
            <a:r>
              <a:rPr lang="en-US" dirty="0"/>
              <a:t>Induction Motors</a:t>
            </a:r>
          </a:p>
          <a:p>
            <a:pPr lvl="1"/>
            <a:r>
              <a:rPr lang="en-US" dirty="0"/>
              <a:t>Current induced into field coil</a:t>
            </a:r>
          </a:p>
          <a:p>
            <a:pPr lvl="1"/>
            <a:r>
              <a:rPr lang="en-US" dirty="0"/>
              <a:t>Rugged and robust, but less power dense and efficient than synchronous motor</a:t>
            </a:r>
          </a:p>
          <a:p>
            <a:pPr lvl="1"/>
            <a:r>
              <a:rPr lang="en-US" dirty="0"/>
              <a:t>May be less expensive than synchronous motor</a:t>
            </a:r>
          </a:p>
          <a:p>
            <a:r>
              <a:rPr lang="en-US" dirty="0"/>
              <a:t>Direct Current Motors (brushed commutator)</a:t>
            </a:r>
          </a:p>
          <a:p>
            <a:pPr lvl="1"/>
            <a:r>
              <a:rPr lang="en-US" dirty="0"/>
              <a:t>Once very common, seldom used in new designs</a:t>
            </a:r>
          </a:p>
          <a:p>
            <a:pPr lvl="1"/>
            <a:r>
              <a:rPr lang="en-US" dirty="0"/>
              <a:t>Brushes limit operating voltage to 1 kV</a:t>
            </a:r>
          </a:p>
          <a:p>
            <a:pPr lvl="1"/>
            <a:r>
              <a:rPr lang="en-US" dirty="0"/>
              <a:t>High maintenance costs associated with brushes</a:t>
            </a:r>
          </a:p>
          <a:p>
            <a:r>
              <a:rPr lang="en-US" dirty="0"/>
              <a:t>Superconducting Motors</a:t>
            </a:r>
          </a:p>
          <a:p>
            <a:pPr lvl="1"/>
            <a:r>
              <a:rPr lang="en-US" dirty="0"/>
              <a:t>Synchronous motors with either or both the field winding and/or stator winding made of superconducting wires.</a:t>
            </a:r>
          </a:p>
          <a:p>
            <a:pPr lvl="1"/>
            <a:r>
              <a:rPr lang="en-US" dirty="0"/>
              <a:t>Can be very power dense and more efficient than synchronous motors</a:t>
            </a:r>
          </a:p>
          <a:p>
            <a:pPr lvl="1"/>
            <a:r>
              <a:rPr lang="en-US" dirty="0"/>
              <a:t>High cost</a:t>
            </a:r>
          </a:p>
          <a:p>
            <a:r>
              <a:rPr lang="en-US" dirty="0"/>
              <a:t>Homopolar Motors</a:t>
            </a:r>
          </a:p>
          <a:p>
            <a:pPr lvl="1"/>
            <a:r>
              <a:rPr lang="en-US" dirty="0"/>
              <a:t>Direct Current machines without commutator</a:t>
            </a:r>
          </a:p>
          <a:p>
            <a:pPr lvl="1"/>
            <a:r>
              <a:rPr lang="en-US" dirty="0"/>
              <a:t>Low voltage – high current machines</a:t>
            </a:r>
          </a:p>
          <a:p>
            <a:pPr lvl="1"/>
            <a:r>
              <a:rPr lang="en-US" dirty="0"/>
              <a:t>Very power dense and efficient</a:t>
            </a:r>
          </a:p>
          <a:p>
            <a:pPr lvl="1"/>
            <a:r>
              <a:rPr lang="en-US" dirty="0"/>
              <a:t>High cost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6A76D-8505-59BD-800D-48E6E829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B05E2F-CBDA-2F36-1D59-F5DDB260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1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092-EA9B-A12A-C56D-DD9AB8293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D8694-94A9-CA8E-4685-FFC1CCB10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13830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Converts power of the type provided by the electrical distribution system (or propulsion transformer) to the type needed by the motor.</a:t>
            </a:r>
          </a:p>
          <a:p>
            <a:r>
              <a:rPr lang="en-US" dirty="0"/>
              <a:t>Also controls the dynamic braking resistor when performing a crash back maneuver.</a:t>
            </a:r>
          </a:p>
          <a:p>
            <a:r>
              <a:rPr lang="en-US" dirty="0"/>
              <a:t>DC Link Converter.</a:t>
            </a:r>
          </a:p>
          <a:p>
            <a:pPr lvl="1"/>
            <a:r>
              <a:rPr lang="en-US" dirty="0"/>
              <a:t>Front end stage converts the input power to dc (voltage or current)</a:t>
            </a:r>
          </a:p>
          <a:p>
            <a:pPr lvl="2"/>
            <a:r>
              <a:rPr lang="en-US" dirty="0"/>
              <a:t>Passive (diode rectifier) – high harmonic currents</a:t>
            </a:r>
          </a:p>
          <a:p>
            <a:pPr lvl="2"/>
            <a:r>
              <a:rPr lang="en-US" dirty="0"/>
              <a:t>Active (power electronics) – better control of current waveform properties</a:t>
            </a:r>
          </a:p>
          <a:p>
            <a:pPr lvl="1"/>
            <a:r>
              <a:rPr lang="en-US" dirty="0"/>
              <a:t>Inverter stage converts the dc to the type needed by the motor</a:t>
            </a:r>
          </a:p>
          <a:p>
            <a:r>
              <a:rPr lang="en-US" dirty="0"/>
              <a:t>Cycloconverter.</a:t>
            </a:r>
          </a:p>
          <a:p>
            <a:pPr lvl="1"/>
            <a:r>
              <a:rPr lang="en-US" dirty="0"/>
              <a:t>Directly converts ac of one frequency to ac of a lower frequency</a:t>
            </a:r>
          </a:p>
          <a:p>
            <a:pPr lvl="2"/>
            <a:r>
              <a:rPr lang="en-US" dirty="0"/>
              <a:t>Lower frequency may result in larger propulsion motor</a:t>
            </a:r>
          </a:p>
          <a:p>
            <a:pPr lvl="1"/>
            <a:r>
              <a:rPr lang="en-US" dirty="0"/>
              <a:t>High harmonic currents at interface with power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F0F82-2234-C650-DECC-CE6D76C39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AD3C2-F8CD-235E-C682-C1172B48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5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784A-B863-C1AB-2094-1B8A21D38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Propulsion Transformer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9464F-F70A-CFFD-7B36-A620D171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8083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Usually converts three phase power from the electrical distribution system to six or more phases for use by the motor drive.</a:t>
            </a:r>
          </a:p>
          <a:p>
            <a:pPr lvl="1"/>
            <a:r>
              <a:rPr lang="en-US" dirty="0"/>
              <a:t>More phases can reduce harmonic currents at interface with the electrical distribution system.</a:t>
            </a:r>
          </a:p>
          <a:p>
            <a:r>
              <a:rPr lang="en-US" dirty="0"/>
              <a:t>Can also produce power at the voltage needed by the motor drive.</a:t>
            </a:r>
          </a:p>
          <a:p>
            <a:r>
              <a:rPr lang="en-US" dirty="0"/>
              <a:t>Reduces common mode currents entering or leaving the connection to the electrical power distribution system.</a:t>
            </a:r>
          </a:p>
          <a:p>
            <a:r>
              <a:rPr lang="en-US" dirty="0"/>
              <a:t>May be omitted if the motor drive and electrical power system interfaces are compatible.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8EA46-28C1-EA11-9687-55DAE682D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77BC1D-1E25-0962-CBC2-B6B187B4B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60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47FD-78DC-DBB4-1E6D-5B951E69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566E-506E-16C5-756E-9A66EEDD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095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Used to reduce non-fundamental frequency components of the currents at the interface with the electrical power distribution system.</a:t>
            </a:r>
          </a:p>
          <a:p>
            <a:pPr lvl="1"/>
            <a:r>
              <a:rPr lang="en-US" dirty="0"/>
              <a:t>Goal is to achieve interface standards</a:t>
            </a:r>
          </a:p>
          <a:p>
            <a:r>
              <a:rPr lang="en-US" dirty="0"/>
              <a:t>Can address both “differential mode” and “common mode” currents.</a:t>
            </a:r>
          </a:p>
          <a:p>
            <a:r>
              <a:rPr lang="en-US" dirty="0"/>
              <a:t>Can be either passive (no power electronics) or active (with power electronics).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32F43-3C57-FE49-9A45-82275A8B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A6EB32-EC4F-81B1-BF31-B23BA8B7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A277A-B3FC-EC06-FB61-DEE31AB6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Braking 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3AA67-0FA2-B937-9A44-DCFB75092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6164" cy="4351338"/>
          </a:xfrm>
        </p:spPr>
        <p:txBody>
          <a:bodyPr/>
          <a:lstStyle/>
          <a:p>
            <a:r>
              <a:rPr lang="en-US" dirty="0"/>
              <a:t>Used to dissipate regenerative power in motor drives that are not able to provide the power back onto the power system.</a:t>
            </a:r>
          </a:p>
          <a:p>
            <a:r>
              <a:rPr lang="en-US" dirty="0"/>
              <a:t>The regenerative power is extracted from the rotational energy of the shaft (not the ship) during a crash-back maneuver.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1DFFA-2123-2B22-DD37-C1409A10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2C7F7-79F7-CA52-4148-44F9D697E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4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5C64-C8E5-10C8-765D-D664C6EDC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Shaft and Thrust Bearings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4666-6EA4-05FA-3587-684ABD57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0133" cy="4351338"/>
          </a:xfrm>
        </p:spPr>
        <p:txBody>
          <a:bodyPr/>
          <a:lstStyle/>
          <a:p>
            <a:r>
              <a:rPr lang="en-US" dirty="0"/>
              <a:t>Shaft bearings</a:t>
            </a:r>
          </a:p>
          <a:p>
            <a:pPr lvl="1"/>
            <a:r>
              <a:rPr lang="en-US" dirty="0"/>
              <a:t>Support the shaft.</a:t>
            </a:r>
          </a:p>
          <a:p>
            <a:pPr lvl="1"/>
            <a:r>
              <a:rPr lang="en-US" dirty="0"/>
              <a:t>Ensure proper shaft alignment.</a:t>
            </a:r>
          </a:p>
          <a:p>
            <a:pPr lvl="1"/>
            <a:r>
              <a:rPr lang="en-US" dirty="0"/>
              <a:t>May be integrated into motor housing.</a:t>
            </a:r>
          </a:p>
          <a:p>
            <a:r>
              <a:rPr lang="en-US" dirty="0"/>
              <a:t>Thrust bearing</a:t>
            </a:r>
          </a:p>
          <a:p>
            <a:pPr lvl="1"/>
            <a:r>
              <a:rPr lang="en-US" dirty="0"/>
              <a:t>Transfer longitudinal thrust from the propeller shaft to the ship’s hull and structure.</a:t>
            </a:r>
          </a:p>
          <a:p>
            <a:pPr lvl="1"/>
            <a:r>
              <a:rPr lang="en-US" dirty="0"/>
              <a:t>May be located on either end of the motor.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6AA72-BF1A-7E32-1B64-9E1D5339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9D27D-7F4B-EFAF-6813-F28CA681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506" y="1906445"/>
            <a:ext cx="4930889" cy="23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234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5932</TotalTime>
  <Words>1082</Words>
  <Application>Microsoft Office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1_Office Theme</vt:lpstr>
      <vt:lpstr>Propulsion Motor Shipboard Power System Fundamentals  Revision of 1 February 2026</vt:lpstr>
      <vt:lpstr>Essential Questions</vt:lpstr>
      <vt:lpstr>Components of a propulsion motor subsystem</vt:lpstr>
      <vt:lpstr>Propulsion Motors</vt:lpstr>
      <vt:lpstr>Motor Drive</vt:lpstr>
      <vt:lpstr>Propulsion Transformer</vt:lpstr>
      <vt:lpstr>Electrical Filters</vt:lpstr>
      <vt:lpstr>Dynamic Braking Resistors</vt:lpstr>
      <vt:lpstr>Shaft and Thrust Bearings</vt:lpstr>
      <vt:lpstr>Cooling System</vt:lpstr>
      <vt:lpstr>Monitoring and Control System</vt:lpstr>
      <vt:lpstr>Control modes</vt:lpstr>
      <vt:lpstr>Shaft Grounding System</vt:lpstr>
      <vt:lpstr>Cables</vt:lpstr>
      <vt:lpstr>Sources of losses</vt:lpstr>
      <vt:lpstr>Operational Profiles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Propulsion Motor</dc:title>
  <dc:creator>Norbert Doerry</dc:creator>
  <cp:lastModifiedBy>Norbert Doerry</cp:lastModifiedBy>
  <cp:revision>89</cp:revision>
  <dcterms:created xsi:type="dcterms:W3CDTF">2025-04-03T12:58:23Z</dcterms:created>
  <dcterms:modified xsi:type="dcterms:W3CDTF">2026-02-01T15:53:31Z</dcterms:modified>
</cp:coreProperties>
</file>